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TAPA HALDER" userId="cd919fdefde9f085" providerId="LiveId" clId="{F10D40BE-94A7-4E4A-889B-A25CC1C42414}"/>
    <pc:docChg chg="addSld modSld">
      <pc:chgData name="SUTAPA HALDER" userId="cd919fdefde9f085" providerId="LiveId" clId="{F10D40BE-94A7-4E4A-889B-A25CC1C42414}" dt="2025-05-09T16:54:26.089" v="24" actId="255"/>
      <pc:docMkLst>
        <pc:docMk/>
      </pc:docMkLst>
      <pc:sldChg chg="addSp modSp new mod">
        <pc:chgData name="SUTAPA HALDER" userId="cd919fdefde9f085" providerId="LiveId" clId="{F10D40BE-94A7-4E4A-889B-A25CC1C42414}" dt="2025-05-09T16:54:26.089" v="24" actId="255"/>
        <pc:sldMkLst>
          <pc:docMk/>
          <pc:sldMk cId="1230155592" sldId="261"/>
        </pc:sldMkLst>
        <pc:spChg chg="add mod">
          <ac:chgData name="SUTAPA HALDER" userId="cd919fdefde9f085" providerId="LiveId" clId="{F10D40BE-94A7-4E4A-889B-A25CC1C42414}" dt="2025-05-09T16:54:26.089" v="24" actId="255"/>
          <ac:spMkLst>
            <pc:docMk/>
            <pc:sldMk cId="1230155592" sldId="261"/>
            <ac:spMk id="4" creationId="{64C1540A-E495-1EBD-B84F-982847EE6128}"/>
          </ac:spMkLst>
        </pc:spChg>
        <pc:picChg chg="add mod modCrop">
          <ac:chgData name="SUTAPA HALDER" userId="cd919fdefde9f085" providerId="LiveId" clId="{F10D40BE-94A7-4E4A-889B-A25CC1C42414}" dt="2025-05-09T16:53:36.195" v="4" actId="732"/>
          <ac:picMkLst>
            <pc:docMk/>
            <pc:sldMk cId="1230155592" sldId="261"/>
            <ac:picMk id="3" creationId="{08AA1312-98AB-8D09-86C0-40171B2E554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9T16:47:49.9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9T16:47:50.86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9T16:47:51.9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9T16:47:53.38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9T16:47:56.4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C37F4-53E2-3A93-9532-4C27CD919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5291F-3D7D-1250-D6F5-2343622AA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F8DAF-0B72-E98D-EB28-2FD86CA9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FD7C3-9E38-6BA9-2F58-4C3A6711B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9DA7D-5C9B-82CA-7D43-0716C67C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870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B80B-1F9D-303B-AA0E-AB0E04659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C5933-1794-E6EB-FBCE-3F3B33D63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2CBFA-1902-2A4C-9319-B5FE8CFA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4EE5D-FA25-DE37-1978-612D659D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80ADD-4E0E-A66F-1939-299100461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7795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EAFE80-DA08-ABA5-0A81-664714E770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218AF-8035-25CE-77FB-6769FB51F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23A7C-765C-BB12-39E2-8348FEB0A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6BC1D-A62F-7B47-5A9E-53DE4ACE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4C509-23A8-EACE-71B3-0128ECA51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036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423A7-4BC7-DB08-DD89-E6612B821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671DD-EFC6-579E-7504-EFA64891C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CE68C-8157-E6DE-32C3-971980BF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48D58-E404-4F63-B6E5-26D08CD7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EA647-0ACE-D3A9-D92F-8ACE47BC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346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DB2E-B448-7C58-497D-8958B5C4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2A2C4-4A81-708E-E2D7-55E4CC7BB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084BB-093A-4F51-3F4C-09CED0BCE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53447-CF36-E59E-882E-0AA668C7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A82D3-7D67-B97D-DD07-69CF4EC5F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88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73D0-136A-3CF3-5CA1-F4AE31E4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AB6E2-52C2-0E67-EBD3-CBA318A43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A83B9E-2B6D-4CA9-0508-338C77F62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EDEF8-637D-E989-7055-A2699DB3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81AD8-31FA-A70C-435D-48A0E5A2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5E723-1735-8DAA-4679-50D8C4B2F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423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74299-6563-4169-B662-7B18281B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B541F-B4D1-F478-F389-8AD33E7CE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15339-4A0B-67B4-BF6E-1D7BA6AB5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98895C-D1C2-3D4F-9F69-83502CCCC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167088-DB10-C4C7-5CF7-637D69D3E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ED7B1C-8C8F-9F2A-EFB8-D7B45D3D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69C27B-4166-082A-C2D6-A2B9343D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EFBEFD-F347-D899-0B8A-8B400DAC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93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9D9F-CCF9-6A2B-AC57-98FD7C9F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DDAD6F-576F-44D6-F4D8-CDAE0183C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2D0054-2F82-683C-7FD5-067AC04C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CFA346-A296-5F16-3EC7-32DB39D97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077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B27DFA-A0BB-AF20-C650-2134DB9E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472599-B8DD-09A3-0B18-D9D7750BB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D4197-27DC-AA5C-7055-8E1A59F5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754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0092-2B71-94B4-F77E-E239FD168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C10AC-D65E-C292-1BC3-638E822AA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FFA61-8B84-645F-B9C1-FE743E477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23F30-2F4F-FC20-5BA7-52F0A17C9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65DB1-D516-CE02-6C7F-A3076DF84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D11FE-40D3-C4DE-F0BC-49B58260B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81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0A8BB-2137-54A0-80BC-AD867CD8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1FAE31-7908-8134-DFCC-7BC7FF2BA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D79EC-BDA6-31D1-F25D-42050241C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BDE3C-CC5A-90EF-4B2D-AE68337B3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6A2CF-8551-BAF2-40A1-1C1131ECF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9B687-FB8C-CAF2-D278-C43548681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436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0C4F6-E2F7-E0DE-81A4-63C61980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95C3C-0F70-B8E5-6544-534ABBEB7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5AD88-1A26-B02E-8262-05F7A2128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B0EA9B-A830-4B85-AFFE-5391602D1E13}" type="datetimeFigureOut">
              <a:rPr lang="en-IN" smtClean="0"/>
              <a:t>09-05-2025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410A5-3A12-4A91-1E5C-953F662CC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67D80-19CF-CEA0-5480-98F450287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523F4C-52EB-44F3-8FB5-E16AC95EA6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926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F7DDC-856E-11E0-124B-0C8604DCB7D4}"/>
              </a:ext>
            </a:extLst>
          </p:cNvPr>
          <p:cNvSpPr txBox="1"/>
          <p:nvPr/>
        </p:nvSpPr>
        <p:spPr>
          <a:xfrm>
            <a:off x="2654710" y="335596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BIOLOGY STUDY MATERIALS </a:t>
            </a:r>
          </a:p>
          <a:p>
            <a:pPr algn="ctr"/>
            <a:r>
              <a:rPr lang="en-IN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CLASS VIII</a:t>
            </a:r>
          </a:p>
          <a:p>
            <a:pPr algn="ctr"/>
            <a:endParaRPr lang="en-IN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IN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REPRODUCTION IN ANGIOSPERMS</a:t>
            </a:r>
          </a:p>
          <a:p>
            <a:pPr algn="ctr"/>
            <a:endParaRPr lang="en-IN" sz="24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IN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CELL DIVISION</a:t>
            </a:r>
            <a:endParaRPr lang="en-IN" sz="2400" b="1" dirty="0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337815B-332C-A6A7-378B-F00F63531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26021" r="36937" b="21645"/>
          <a:stretch/>
        </p:blipFill>
        <p:spPr>
          <a:xfrm>
            <a:off x="1818968" y="2480343"/>
            <a:ext cx="8298426" cy="351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209F78C-4841-2307-A0EE-1A8122243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3" t="17704" r="31613" b="2751"/>
          <a:stretch/>
        </p:blipFill>
        <p:spPr>
          <a:xfrm>
            <a:off x="3018502" y="118547"/>
            <a:ext cx="5761705" cy="66209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B9A64E-E8CC-2DD8-3843-F2F5D7223EE4}"/>
              </a:ext>
            </a:extLst>
          </p:cNvPr>
          <p:cNvSpPr txBox="1"/>
          <p:nvPr/>
        </p:nvSpPr>
        <p:spPr>
          <a:xfrm>
            <a:off x="8967019" y="275303"/>
            <a:ext cx="290051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MICROSPOROGENESIS</a:t>
            </a:r>
          </a:p>
          <a:p>
            <a:r>
              <a:rPr lang="en-US" sz="2000" dirty="0"/>
              <a:t>Formation of microspores from microspore mother cell by meiosis.</a:t>
            </a:r>
          </a:p>
          <a:p>
            <a:endParaRPr lang="en-US" sz="2000" dirty="0"/>
          </a:p>
          <a:p>
            <a:r>
              <a:rPr lang="en-US" sz="2000" dirty="0"/>
              <a:t>1. MMC develops within the pollen sac.</a:t>
            </a:r>
          </a:p>
          <a:p>
            <a:endParaRPr lang="en-US" sz="2000" dirty="0"/>
          </a:p>
          <a:p>
            <a:r>
              <a:rPr lang="en-US" sz="2000" dirty="0"/>
              <a:t>2. MMC undergoes meiosis to form 4 haploid microspores.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3. Each microspore undergoes mitosis to form immature pollen grain.</a:t>
            </a:r>
          </a:p>
          <a:p>
            <a:endParaRPr lang="en-US" dirty="0"/>
          </a:p>
          <a:p>
            <a:endParaRPr lang="en-IN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9D5E02-E380-9BB0-811F-398054EEB4C4}"/>
              </a:ext>
            </a:extLst>
          </p:cNvPr>
          <p:cNvCxnSpPr/>
          <p:nvPr/>
        </p:nvCxnSpPr>
        <p:spPr>
          <a:xfrm>
            <a:off x="10314039" y="2802193"/>
            <a:ext cx="0" cy="2359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C6E38B-D13B-794C-F015-52B78F666B08}"/>
              </a:ext>
            </a:extLst>
          </p:cNvPr>
          <p:cNvCxnSpPr/>
          <p:nvPr/>
        </p:nvCxnSpPr>
        <p:spPr>
          <a:xfrm>
            <a:off x="10314039" y="4254910"/>
            <a:ext cx="0" cy="2359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83F5E26-CF4E-E8B0-BCEE-5DC60A146DA4}"/>
              </a:ext>
            </a:extLst>
          </p:cNvPr>
          <p:cNvSpPr txBox="1"/>
          <p:nvPr/>
        </p:nvSpPr>
        <p:spPr>
          <a:xfrm>
            <a:off x="186813" y="275303"/>
            <a:ext cx="271370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sng" dirty="0">
                <a:effectLst/>
                <a:latin typeface="Google Sans"/>
              </a:rPr>
              <a:t>MEGASPOROGENESIS</a:t>
            </a:r>
            <a:r>
              <a:rPr lang="en-US" sz="2000" b="0" i="0" u="sng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US" sz="2000" b="0" i="0" dirty="0">
                <a:effectLst/>
                <a:latin typeface="Google Sans"/>
              </a:rPr>
              <a:t>T</a:t>
            </a:r>
            <a:r>
              <a:rPr lang="en-US" sz="2000" dirty="0"/>
              <a:t>he process by which haploid megaspores are formed from diploid megaspore mother cells (MMCs) within the megasporangium. 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88485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ell&#10;&#10;AI-generated content may be incorrect.">
            <a:extLst>
              <a:ext uri="{FF2B5EF4-FFF2-40B4-BE49-F238E27FC236}">
                <a16:creationId xmlns:a16="http://schemas.microsoft.com/office/drawing/2014/main" id="{DB9B962D-F133-814F-49FE-AA853DC0D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34"/>
          <a:stretch/>
        </p:blipFill>
        <p:spPr>
          <a:xfrm>
            <a:off x="1300002" y="108155"/>
            <a:ext cx="9591995" cy="620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76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56C58D3-3385-08A2-F105-C6AAC6B81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4" t="18216" r="37258" b="10588"/>
          <a:stretch/>
        </p:blipFill>
        <p:spPr>
          <a:xfrm>
            <a:off x="1720646" y="176032"/>
            <a:ext cx="7964129" cy="6214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AC86F7-AD5F-93FF-761A-257D1D9DEA50}"/>
              </a:ext>
            </a:extLst>
          </p:cNvPr>
          <p:cNvSpPr txBox="1"/>
          <p:nvPr/>
        </p:nvSpPr>
        <p:spPr>
          <a:xfrm>
            <a:off x="3048000" y="3246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0" i="0" u="none" strike="noStrike" baseline="0" dirty="0">
                <a:solidFill>
                  <a:srgbClr val="001D35"/>
                </a:solidFill>
                <a:latin typeface="Calibri" panose="020F0502020204030204" pitchFamily="34" charset="0"/>
              </a:rPr>
              <a:t> 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EA688C-F9EE-332D-D089-38513D432820}"/>
              </a:ext>
            </a:extLst>
          </p:cNvPr>
          <p:cNvSpPr txBox="1"/>
          <p:nvPr/>
        </p:nvSpPr>
        <p:spPr>
          <a:xfrm>
            <a:off x="3785419" y="3547724"/>
            <a:ext cx="1209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0" i="0" u="none" strike="noStrike" baseline="0" dirty="0">
                <a:solidFill>
                  <a:srgbClr val="001D35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Xenogamy</a:t>
            </a:r>
            <a:endParaRPr lang="en-IN" dirty="0">
              <a:highlight>
                <a:srgbClr val="C0C0C0"/>
              </a:highlight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85CEF9C-EDEA-6CA0-8944-2639BFF6C441}"/>
                  </a:ext>
                </a:extLst>
              </p14:cNvPr>
              <p14:cNvContentPartPr/>
              <p14:nvPr/>
            </p14:nvContentPartPr>
            <p14:xfrm>
              <a:off x="5447137" y="4277028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85CEF9C-EDEA-6CA0-8944-2639BFF6C4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41017" y="4270908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72D86E00-B7FB-CC6E-D2DC-2D6CA67356B9}"/>
              </a:ext>
            </a:extLst>
          </p:cNvPr>
          <p:cNvGrpSpPr/>
          <p:nvPr/>
        </p:nvGrpSpPr>
        <p:grpSpPr>
          <a:xfrm>
            <a:off x="5476297" y="4444068"/>
            <a:ext cx="360" cy="360"/>
            <a:chOff x="5476297" y="4444068"/>
            <a:chExt cx="360" cy="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1395061-0770-A0D8-E63C-02B2FD2B885C}"/>
                    </a:ext>
                  </a:extLst>
                </p14:cNvPr>
                <p14:cNvContentPartPr/>
                <p14:nvPr/>
              </p14:nvContentPartPr>
              <p14:xfrm>
                <a:off x="5476297" y="4444068"/>
                <a:ext cx="360" cy="3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1395061-0770-A0D8-E63C-02B2FD2B885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470177" y="4437948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4E9F3C9-9B8D-CFCA-4543-5E56899341EE}"/>
                    </a:ext>
                  </a:extLst>
                </p14:cNvPr>
                <p14:cNvContentPartPr/>
                <p14:nvPr/>
              </p14:nvContentPartPr>
              <p14:xfrm>
                <a:off x="5476297" y="4444068"/>
                <a:ext cx="360" cy="3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4E9F3C9-9B8D-CFCA-4543-5E56899341E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470177" y="4437948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4BE6E57-9576-4E2D-3290-673FD9D3310F}"/>
                  </a:ext>
                </a:extLst>
              </p14:cNvPr>
              <p14:cNvContentPartPr/>
              <p14:nvPr/>
            </p14:nvContentPartPr>
            <p14:xfrm>
              <a:off x="5220697" y="4336068"/>
              <a:ext cx="360" cy="3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4BE6E57-9576-4E2D-3290-673FD9D331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14577" y="432994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33C6DF21-3E61-AA82-3500-856C29BD08B2}"/>
                  </a:ext>
                </a:extLst>
              </p14:cNvPr>
              <p14:cNvContentPartPr/>
              <p14:nvPr/>
            </p14:nvContentPartPr>
            <p14:xfrm>
              <a:off x="78457" y="727788"/>
              <a:ext cx="360" cy="3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33C6DF21-3E61-AA82-3500-856C29BD08B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37" y="721668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13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 of a cell structure&#10;&#10;AI-generated content may be incorrect.">
            <a:extLst>
              <a:ext uri="{FF2B5EF4-FFF2-40B4-BE49-F238E27FC236}">
                <a16:creationId xmlns:a16="http://schemas.microsoft.com/office/drawing/2014/main" id="{08AA1312-98AB-8D09-86C0-40171B2E5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/>
          <a:stretch/>
        </p:blipFill>
        <p:spPr>
          <a:xfrm>
            <a:off x="0" y="1297857"/>
            <a:ext cx="12192000" cy="46627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C1540A-E495-1EBD-B84F-982847EE6128}"/>
              </a:ext>
            </a:extLst>
          </p:cNvPr>
          <p:cNvSpPr txBox="1"/>
          <p:nvPr/>
        </p:nvSpPr>
        <p:spPr>
          <a:xfrm>
            <a:off x="3185652" y="265471"/>
            <a:ext cx="536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FERTILIZATION</a:t>
            </a:r>
            <a:endParaRPr lang="en-IN" sz="3200" b="1" u="sng" dirty="0"/>
          </a:p>
        </p:txBody>
      </p:sp>
    </p:spTree>
    <p:extLst>
      <p:ext uri="{BB962C8B-B14F-4D97-AF65-F5344CB8AC3E}">
        <p14:creationId xmlns:p14="http://schemas.microsoft.com/office/powerpoint/2010/main" val="1230155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77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SUTAPA HALDER</dc:creator>
  <cp:lastModifiedBy>SUTAPA HALDER</cp:lastModifiedBy>
  <cp:revision>1</cp:revision>
  <dcterms:created xsi:type="dcterms:W3CDTF">2025-05-09T16:11:10Z</dcterms:created>
  <dcterms:modified xsi:type="dcterms:W3CDTF">2025-05-09T16:54:29Z</dcterms:modified>
</cp:coreProperties>
</file>